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1" r:id="rId2"/>
    <p:sldId id="272" r:id="rId3"/>
    <p:sldId id="273" r:id="rId4"/>
    <p:sldId id="275" r:id="rId5"/>
    <p:sldId id="276" r:id="rId6"/>
    <p:sldId id="282" r:id="rId7"/>
    <p:sldId id="285" r:id="rId8"/>
    <p:sldId id="292" r:id="rId9"/>
    <p:sldId id="293" r:id="rId10"/>
    <p:sldId id="283" r:id="rId11"/>
    <p:sldId id="268" r:id="rId12"/>
    <p:sldId id="284" r:id="rId13"/>
    <p:sldId id="266" r:id="rId14"/>
    <p:sldId id="296" r:id="rId15"/>
    <p:sldId id="286" r:id="rId16"/>
    <p:sldId id="277" r:id="rId17"/>
    <p:sldId id="287" r:id="rId18"/>
    <p:sldId id="267" r:id="rId19"/>
    <p:sldId id="295" r:id="rId20"/>
    <p:sldId id="294" r:id="rId21"/>
    <p:sldId id="288" r:id="rId22"/>
    <p:sldId id="280" r:id="rId23"/>
    <p:sldId id="289" r:id="rId24"/>
    <p:sldId id="290" r:id="rId25"/>
    <p:sldId id="291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935" autoAdjust="0"/>
  </p:normalViewPr>
  <p:slideViewPr>
    <p:cSldViewPr>
      <p:cViewPr>
        <p:scale>
          <a:sx n="80" d="100"/>
          <a:sy n="80" d="100"/>
        </p:scale>
        <p:origin x="-1507" y="-19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8C980-2EE0-455E-8173-B5E67014F61F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3A1B5D-702F-4D18-8C93-572A4E11E1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802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A1B5D-702F-4D18-8C93-572A4E11E1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683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新細明體" pitchFamily="18" charset="-120"/>
            </a:endParaRPr>
          </a:p>
        </p:txBody>
      </p:sp>
      <p:sp>
        <p:nvSpPr>
          <p:cNvPr id="304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B671A550-5798-4C33-85CF-6B4FA80D736C}" type="slidenum">
              <a:rPr lang="zh-TW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22</a:t>
            </a:fld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92000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媽祖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-</a:t>
            </a:r>
            <a:r>
              <a:rPr lang="zh-TW" altLang="en-US" sz="3600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雲林北港朝天宮</a:t>
            </a:r>
            <a:endParaRPr lang="en-US" sz="3600" dirty="0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9" name="內容版面配置區 8" descr="媽祖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801352"/>
            <a:ext cx="8541503" cy="579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巨浪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KaiShuW5-B5" panose="03000509000000000000" pitchFamily="65" charset="-120"/>
                <a:ea typeface="DFKaiShuW5-B5" panose="03000509000000000000" pitchFamily="65" charset="-120"/>
              </a:rPr>
              <a:t>巨浪</a:t>
            </a:r>
            <a:endParaRPr lang="en-US" dirty="0">
              <a:solidFill>
                <a:srgbClr val="FF0000"/>
              </a:solidFill>
              <a:latin typeface="DFKaiShuW5-B5" panose="03000509000000000000" pitchFamily="65" charset="-120"/>
              <a:ea typeface="DFKaiShuW5-B5" panose="03000509000000000000" pitchFamily="65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80"/>
            <a:ext cx="7193720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6632"/>
            <a:ext cx="4450631" cy="2048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343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806896" y="-1714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TW" altLang="en-US" b="1" dirty="0" smtClean="0">
                <a:latin typeface="華康明體W5注音字" pitchFamily="18" charset="-120"/>
                <a:ea typeface="華康明體W5注音字" pitchFamily="18" charset="-120"/>
              </a:rPr>
              <a:t>        </a:t>
            </a:r>
            <a:r>
              <a:rPr lang="zh-TW" altLang="en-US" sz="6000" b="1" u="sng" dirty="0" smtClean="0">
                <a:latin typeface="華康明體W5注音字" pitchFamily="18" charset="-120"/>
                <a:ea typeface="華康明體W5注音字" pitchFamily="18" charset="-120"/>
              </a:rPr>
              <a:t>巨大 的</a:t>
            </a:r>
            <a:r>
              <a:rPr lang="en-US" altLang="zh-TW" sz="48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(huge)</a:t>
            </a:r>
            <a:endParaRPr lang="en-US" sz="4800" b="1" u="sng" dirty="0">
              <a:latin typeface="華康明體W5破音字1" pitchFamily="18" charset="-120"/>
              <a:ea typeface="華康明體W5破音字1" pitchFamily="18" charset="-120"/>
            </a:endParaRPr>
          </a:p>
        </p:txBody>
      </p:sp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-252536" y="980728"/>
            <a:ext cx="9180512" cy="5256584"/>
          </a:xfrm>
          <a:ln w="28575">
            <a:noFill/>
          </a:ln>
        </p:spPr>
        <p:txBody>
          <a:bodyPr>
            <a:normAutofit/>
          </a:bodyPr>
          <a:lstStyle/>
          <a:p>
            <a:pPr algn="just">
              <a:buNone/>
            </a:pPr>
            <a:r>
              <a:rPr lang="zh-TW" altLang="en-US" sz="4800" dirty="0" smtClean="0"/>
              <a:t>  </a:t>
            </a:r>
            <a:r>
              <a:rPr lang="zh-TW" altLang="en-US" sz="5400" b="1" dirty="0" smtClean="0">
                <a:latin typeface="王漢宗中明體注音" pitchFamily="82" charset="-120"/>
                <a:ea typeface="王漢宗中明體注音" pitchFamily="82" charset="-120"/>
              </a:rPr>
              <a:t>恐龍</a:t>
            </a:r>
            <a:r>
              <a:rPr lang="zh-TW" altLang="en-US" sz="5400" dirty="0" smtClean="0">
                <a:latin typeface="王漢宗中明體注音" pitchFamily="82" charset="-120"/>
                <a:ea typeface="王漢宗中明體注音" pitchFamily="82" charset="-120"/>
              </a:rPr>
              <a:t>是</a:t>
            </a:r>
            <a:r>
              <a:rPr lang="zh-TW" altLang="en-US" sz="5400" dirty="0" smtClean="0"/>
              <a:t>中生代</a:t>
            </a:r>
            <a:r>
              <a:rPr lang="en-US" altLang="zh-TW" sz="5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Mesozoic)</a:t>
            </a:r>
            <a:r>
              <a:rPr lang="zh-TW" altLang="en-US" sz="5400" dirty="0" smtClean="0"/>
              <a:t>時期，</a:t>
            </a:r>
            <a:r>
              <a:rPr lang="zh-TW" altLang="en-US" sz="5400" b="1" dirty="0" smtClean="0">
                <a:latin typeface="王漢宗中明體注音" pitchFamily="82" charset="-120"/>
                <a:ea typeface="王漢宗中明體注音" pitchFamily="82" charset="-120"/>
              </a:rPr>
              <a:t>擁</a:t>
            </a:r>
            <a:r>
              <a:rPr lang="zh-TW" altLang="en-US" sz="5400" dirty="0" smtClean="0"/>
              <a:t>有</a:t>
            </a:r>
            <a:r>
              <a:rPr lang="zh-TW" altLang="en-US" sz="5400" b="1" u="sng" dirty="0" smtClean="0">
                <a:solidFill>
                  <a:srgbClr val="C00000"/>
                </a:solidFill>
              </a:rPr>
              <a:t>巨大</a:t>
            </a:r>
            <a:r>
              <a:rPr lang="en-US" altLang="zh-TW" sz="5400" dirty="0" smtClean="0"/>
              <a:t>(</a:t>
            </a:r>
            <a:r>
              <a:rPr lang="zh-TW" altLang="en-US" sz="5400" dirty="0" smtClean="0"/>
              <a:t>的</a:t>
            </a:r>
            <a:r>
              <a:rPr lang="en-US" altLang="zh-TW" sz="5400" dirty="0" smtClean="0"/>
              <a:t>)</a:t>
            </a:r>
            <a:r>
              <a:rPr lang="zh-TW" altLang="en-US" sz="5400" dirty="0" smtClean="0"/>
              <a:t>體型的爬行動物</a:t>
            </a:r>
            <a:r>
              <a:rPr lang="en-US" altLang="zh-TW" sz="5400" dirty="0" smtClean="0">
                <a:latin typeface="Times New Roman" pitchFamily="18" charset="0"/>
                <a:cs typeface="Times New Roman" pitchFamily="18" charset="0"/>
              </a:rPr>
              <a:t>(reptile)</a:t>
            </a:r>
            <a:r>
              <a:rPr lang="zh-TW" altLang="en-US" sz="5400" dirty="0" smtClean="0"/>
              <a:t>。</a:t>
            </a:r>
            <a:endParaRPr lang="en-US" sz="5400" dirty="0"/>
          </a:p>
        </p:txBody>
      </p:sp>
      <p:pic>
        <p:nvPicPr>
          <p:cNvPr id="6" name="圖片 5" descr="龍恐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3609376"/>
            <a:ext cx="4516481" cy="320400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滑坡</a:t>
            </a:r>
            <a:r>
              <a:rPr lang="en-US" altLang="zh-TW" dirty="0" smtClean="0"/>
              <a:t>/</a:t>
            </a:r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滑坡</a:t>
            </a:r>
            <a:endParaRPr lang="en-US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5063749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100" y="3573016"/>
            <a:ext cx="4025900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6632"/>
            <a:ext cx="4216698" cy="1547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736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4800" b="1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滑</a:t>
            </a:r>
            <a:r>
              <a:rPr lang="en-US" altLang="zh-TW" sz="48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 to slip/ slippery) </a:t>
            </a:r>
            <a:endParaRPr lang="en-US" sz="4800" u="sng" dirty="0">
              <a:latin typeface="Times New Roman" pitchFamily="18" charset="0"/>
              <a:ea typeface="華康明體W5注音字" pitchFamily="18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052736"/>
            <a:ext cx="8964488" cy="5805264"/>
          </a:xfrm>
        </p:spPr>
        <p:txBody>
          <a:bodyPr/>
          <a:lstStyle/>
          <a:p>
            <a:pPr>
              <a:buNone/>
            </a:pPr>
            <a:r>
              <a:rPr lang="zh-TW" altLang="en-US" sz="6000" dirty="0" smtClean="0"/>
              <a:t>    </a:t>
            </a:r>
            <a:r>
              <a:rPr lang="zh-TW" altLang="en-US" sz="5400" dirty="0" smtClean="0"/>
              <a:t>這個石頭很</a:t>
            </a:r>
            <a:r>
              <a:rPr lang="zh-TW" altLang="en-US" sz="5400" b="1" u="sng" dirty="0" smtClean="0">
                <a:solidFill>
                  <a:srgbClr val="C00000"/>
                </a:solidFill>
              </a:rPr>
              <a:t>滑</a:t>
            </a:r>
            <a:r>
              <a:rPr lang="zh-TW" altLang="en-US" sz="5400" dirty="0" smtClean="0"/>
              <a:t>，你走過來的時候要小心一點，不要</a:t>
            </a:r>
            <a:r>
              <a:rPr lang="zh-TW" altLang="en-US" sz="5400" b="1" u="sng" dirty="0" smtClean="0">
                <a:solidFill>
                  <a:srgbClr val="C00000"/>
                </a:solidFill>
              </a:rPr>
              <a:t>滑倒</a:t>
            </a:r>
            <a:r>
              <a:rPr lang="zh-TW" altLang="en-US" sz="5400" dirty="0" smtClean="0"/>
              <a:t>了</a:t>
            </a:r>
            <a:r>
              <a:rPr lang="zh-TW" altLang="en-US" sz="6000" dirty="0" smtClean="0"/>
              <a:t>。</a:t>
            </a:r>
            <a:endParaRPr lang="en-US" altLang="zh-TW" sz="6000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7" name="圖片 6" descr="郊遊_石頭_滑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52320" y="3141368"/>
            <a:ext cx="4800000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滑板</a:t>
            </a:r>
            <a:endParaRPr lang="en-US" sz="66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3603625" cy="363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861048"/>
            <a:ext cx="4747940" cy="2308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79598"/>
            <a:ext cx="2384425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67793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712542"/>
            <a:ext cx="8229600" cy="1143000"/>
          </a:xfrm>
        </p:spPr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關閉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關閉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16" y="476672"/>
            <a:ext cx="4786039" cy="2757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501008"/>
            <a:ext cx="5191125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49" y="404664"/>
            <a:ext cx="4320902" cy="2188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32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4800" b="1" u="sng" dirty="0" smtClean="0">
                <a:latin typeface="王漢宗中明體注音" pitchFamily="82" charset="-120"/>
                <a:ea typeface="王漢宗中明體注音" pitchFamily="82" charset="-120"/>
              </a:rPr>
              <a:t>閉 </a:t>
            </a:r>
            <a:r>
              <a:rPr lang="en-US" altLang="zh-TW" sz="4800" u="sng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(close)</a:t>
            </a:r>
            <a:endParaRPr lang="en-US" sz="4800" u="sng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4006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zh-TW" altLang="en-US" sz="4800" dirty="0" smtClean="0"/>
              <a:t>    看到媽媽生氣的樣子，她趕</a:t>
            </a:r>
            <a:r>
              <a:rPr lang="zh-TW" altLang="en-US" sz="4800" b="1" dirty="0" smtClean="0">
                <a:latin typeface="王漢宗中明體注音" pitchFamily="82" charset="-120"/>
                <a:ea typeface="王漢宗中明體注音" pitchFamily="82" charset="-120"/>
              </a:rPr>
              <a:t>緊</a:t>
            </a:r>
            <a:r>
              <a:rPr lang="zh-TW" altLang="en-US" sz="4800" dirty="0" smtClean="0"/>
              <a:t>把嘴</a:t>
            </a:r>
            <a:r>
              <a:rPr lang="zh-TW" altLang="en-US" sz="5400" b="1" u="sng" dirty="0" smtClean="0">
                <a:solidFill>
                  <a:srgbClr val="C00000"/>
                </a:solidFill>
              </a:rPr>
              <a:t>閉</a:t>
            </a:r>
            <a:r>
              <a:rPr lang="zh-TW" altLang="en-US" sz="4800" dirty="0" smtClean="0"/>
              <a:t>起來，不敢再</a:t>
            </a:r>
            <a:r>
              <a:rPr lang="zh-TW" altLang="en-US" sz="4800" b="1" dirty="0" smtClean="0">
                <a:latin typeface="王漢宗中明體注音" pitchFamily="82" charset="-120"/>
                <a:ea typeface="王漢宗中明體注音" pitchFamily="82" charset="-120"/>
              </a:rPr>
              <a:t>嫌</a:t>
            </a:r>
            <a:r>
              <a:rPr lang="en-US" altLang="zh-TW" sz="4000" dirty="0" smtClean="0"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(complain)</a:t>
            </a:r>
            <a:r>
              <a:rPr lang="zh-TW" altLang="en-US" sz="4800" dirty="0" smtClean="0"/>
              <a:t>媽媽做的菜不好吃。</a:t>
            </a:r>
            <a:endParaRPr lang="en-US" sz="4800" dirty="0"/>
          </a:p>
        </p:txBody>
      </p:sp>
      <p:pic>
        <p:nvPicPr>
          <p:cNvPr id="4" name="圖片 3" descr="閉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2432" y="3212976"/>
            <a:ext cx="2538000" cy="3384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圖片 4" descr="媽媽生氣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1" y="3284984"/>
            <a:ext cx="3901500" cy="36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KaiShuW5-B5" panose="03000509000000000000" pitchFamily="65" charset="-120"/>
                <a:ea typeface="DFKaiShuW5-B5" panose="03000509000000000000" pitchFamily="65" charset="-120"/>
              </a:rPr>
              <a:t>氣象</a:t>
            </a:r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局</a:t>
            </a:r>
            <a:r>
              <a:rPr lang="en-US" altLang="zh-TW" dirty="0" smtClean="0"/>
              <a:t>/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氣象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局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0" y="4232597"/>
            <a:ext cx="4773917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356235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384201"/>
            <a:ext cx="4521200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5684118" cy="136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260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-243408"/>
            <a:ext cx="9144000" cy="1143000"/>
          </a:xfrm>
        </p:spPr>
        <p:txBody>
          <a:bodyPr>
            <a:normAutofit/>
          </a:bodyPr>
          <a:lstStyle/>
          <a:p>
            <a:r>
              <a:rPr lang="zh-TW" altLang="en-US" b="1" u="sng" dirty="0" smtClean="0">
                <a:latin typeface="Times New Roman" pitchFamily="18" charset="0"/>
                <a:ea typeface="華康標宋W4注音字" pitchFamily="18" charset="-120"/>
                <a:cs typeface="Times New Roman" pitchFamily="18" charset="0"/>
              </a:rPr>
              <a:t>局</a:t>
            </a:r>
            <a:r>
              <a:rPr lang="en-US" altLang="zh-TW" u="sng" dirty="0" smtClean="0">
                <a:latin typeface="Times New Roman" pitchFamily="18" charset="0"/>
                <a:ea typeface="華康標宋W4注音字" pitchFamily="18" charset="-120"/>
                <a:cs typeface="Times New Roman" pitchFamily="18" charset="0"/>
              </a:rPr>
              <a:t>(</a:t>
            </a:r>
            <a:r>
              <a:rPr lang="en-US" altLang="zh-TW" u="sng" dirty="0" smtClean="0">
                <a:latin typeface="Times New Roman" pitchFamily="18" charset="0"/>
                <a:ea typeface="華康標宋W4注音字" pitchFamily="18" charset="-120"/>
                <a:cs typeface="Times New Roman" pitchFamily="18" charset="0"/>
                <a:sym typeface="Symbol"/>
              </a:rPr>
              <a:t>a bureau)</a:t>
            </a:r>
            <a:endParaRPr lang="en-US" sz="5400" b="1" u="sng" dirty="0">
              <a:latin typeface="Times New Roman" pitchFamily="18" charset="0"/>
              <a:ea typeface="華康標宋W4注音字" pitchFamily="18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528" y="864096"/>
            <a:ext cx="8640960" cy="5949280"/>
          </a:xfrm>
          <a:ln w="38100">
            <a:noFill/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5400" b="1" dirty="0" smtClean="0">
                <a:latin typeface="王漢宗中明體注音" pitchFamily="82" charset="-120"/>
                <a:ea typeface="王漢宗中明體注音" pitchFamily="82" charset="-120"/>
              </a:rPr>
              <a:t>   </a:t>
            </a:r>
            <a:r>
              <a:rPr lang="zh-TW" altLang="en-US" sz="5400" b="1" dirty="0" smtClean="0"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趁</a:t>
            </a:r>
            <a:r>
              <a:rPr lang="en-US" altLang="zh-TW" sz="4400" b="1" dirty="0" smtClean="0">
                <a:latin typeface="王漢宗中明體注音" pitchFamily="82" charset="-120"/>
                <a:ea typeface="王漢宗中明體注音" pitchFamily="82" charset="-120"/>
              </a:rPr>
              <a:t>(while)</a:t>
            </a:r>
            <a:r>
              <a:rPr lang="zh-TW" altLang="en-US" sz="5400" dirty="0" smtClean="0">
                <a:latin typeface="+mn-ea"/>
              </a:rPr>
              <a:t>現在</a:t>
            </a:r>
            <a:r>
              <a:rPr lang="zh-TW" altLang="en-US" sz="5400" dirty="0" smtClean="0">
                <a:latin typeface="+mj-ea"/>
                <a:ea typeface="+mj-ea"/>
              </a:rPr>
              <a:t>午休時間，</a:t>
            </a:r>
            <a:r>
              <a:rPr lang="zh-TW" altLang="en-US" sz="5400" dirty="0" smtClean="0"/>
              <a:t>我想</a:t>
            </a:r>
            <a:r>
              <a:rPr lang="zh-TW" altLang="en-US" sz="5400" dirty="0" smtClean="0">
                <a:latin typeface="+mj-ea"/>
                <a:ea typeface="+mj-ea"/>
              </a:rPr>
              <a:t>到附近的</a:t>
            </a:r>
            <a:r>
              <a:rPr lang="zh-TW" altLang="en-US" sz="5400" b="1" u="sng" dirty="0" smtClean="0">
                <a:solidFill>
                  <a:srgbClr val="C00000"/>
                </a:solidFill>
                <a:latin typeface="+mj-ea"/>
                <a:ea typeface="+mj-ea"/>
              </a:rPr>
              <a:t>郵局</a:t>
            </a:r>
            <a:r>
              <a:rPr lang="zh-TW" altLang="en-US" sz="5400" dirty="0" smtClean="0">
                <a:latin typeface="+mj-ea"/>
                <a:ea typeface="+mj-ea"/>
              </a:rPr>
              <a:t>去寄包</a:t>
            </a:r>
            <a:r>
              <a:rPr lang="zh-TW" altLang="en-US" sz="5400" b="1" dirty="0"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裹</a:t>
            </a:r>
            <a:r>
              <a:rPr lang="zh-TW" altLang="en-US" sz="5400" dirty="0" smtClean="0"/>
              <a:t>。</a:t>
            </a:r>
            <a:endParaRPr lang="en-US" altLang="zh-TW" sz="5400" dirty="0" smtClean="0"/>
          </a:p>
          <a:p>
            <a:endParaRPr lang="en-US" sz="6000" dirty="0"/>
          </a:p>
        </p:txBody>
      </p:sp>
      <p:sp>
        <p:nvSpPr>
          <p:cNvPr id="17410" name="AutoShape 2" descr="https://encrypted-tbn3.gstatic.com/images?q=tbn:ANd9GcT1kXHmBixTVw0FBre6aKO0RlmQQzOCPcRF_G4uJu6emBLhJQl6sw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圖片 6" descr="郵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3068960"/>
            <a:ext cx="5518014" cy="36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zh-TW" altLang="en-US" dirty="0">
                <a:latin typeface="DFPKaiShuW5-B5" panose="03000500000000000000" pitchFamily="66" charset="-120"/>
                <a:ea typeface="DFPKaiShuW5-B5" panose="03000500000000000000" pitchFamily="66" charset="-120"/>
              </a:rPr>
              <a:t>郵局</a:t>
            </a:r>
            <a:r>
              <a:rPr lang="en-US" altLang="zh-TW" dirty="0" smtClean="0">
                <a:latin typeface="DFPKaiW5-GB5-AZ" panose="03000500000000000000" pitchFamily="66" charset="-120"/>
                <a:ea typeface="DFPKaiW5-GB5-AZ" panose="03000500000000000000" pitchFamily="66" charset="-120"/>
              </a:rPr>
              <a:t>/</a:t>
            </a:r>
            <a:r>
              <a:rPr lang="zh-TW" altLang="en-US" dirty="0" smtClean="0">
                <a:latin typeface="DFPKaiW5-GB5-AZ" panose="03000500000000000000" pitchFamily="66" charset="-120"/>
                <a:ea typeface="DFPKaiW5-GB5-AZ" panose="03000500000000000000" pitchFamily="66" charset="-120"/>
              </a:rPr>
              <a:t>郵局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290" y="188640"/>
            <a:ext cx="5461645" cy="233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3791253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204864"/>
            <a:ext cx="4225925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4076700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3114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朝天宮廟前盛況</a:t>
            </a:r>
            <a:endParaRPr lang="en-US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4" name="內容版面配置區 3" descr="朝天宮繞境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556792"/>
            <a:ext cx="7614000" cy="507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DFPKaiShuW5-B5" panose="03000500000000000000" pitchFamily="66" charset="-120"/>
                <a:ea typeface="DFPKaiShuW5-B5" panose="03000500000000000000" pitchFamily="66" charset="-120"/>
              </a:rPr>
              <a:t>藥局</a:t>
            </a:r>
            <a:r>
              <a:rPr lang="en-US" altLang="zh-TW" dirty="0" smtClean="0">
                <a:latin typeface="DFPKaiW5-GB5-AZ" panose="03000500000000000000" pitchFamily="66" charset="-120"/>
                <a:ea typeface="DFPKaiW5-GB5-AZ" panose="03000500000000000000" pitchFamily="66" charset="-120"/>
              </a:rPr>
              <a:t>/</a:t>
            </a:r>
            <a:r>
              <a:rPr lang="zh-TW" altLang="en-US" dirty="0" smtClean="0">
                <a:latin typeface="DFPKaiW5-GB5-AZ" panose="03000500000000000000" pitchFamily="66" charset="-120"/>
                <a:ea typeface="DFPKaiW5-GB5-AZ" panose="03000500000000000000" pitchFamily="66" charset="-120"/>
              </a:rPr>
              <a:t>藥局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88640"/>
            <a:ext cx="4023345" cy="135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88840"/>
            <a:ext cx="3317875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55" y="1796604"/>
            <a:ext cx="3092198" cy="3216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31142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PKaiW5-GB5-AZ" panose="03000500000000000000" pitchFamily="66" charset="-120"/>
                <a:ea typeface="DFPKaiW5-GB5-AZ" panose="03000500000000000000" pitchFamily="66" charset="-120"/>
              </a:rPr>
              <a:t>警察局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6101264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14086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Cloud Callout 3"/>
          <p:cNvSpPr>
            <a:spLocks noChangeArrowheads="1"/>
          </p:cNvSpPr>
          <p:nvPr/>
        </p:nvSpPr>
        <p:spPr bwMode="auto">
          <a:xfrm>
            <a:off x="2208213" y="2527300"/>
            <a:ext cx="4924425" cy="22161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7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200" dirty="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80" name="TextBox 2"/>
          <p:cNvSpPr txBox="1">
            <a:spLocks noChangeArrowheads="1"/>
          </p:cNvSpPr>
          <p:nvPr/>
        </p:nvSpPr>
        <p:spPr bwMode="auto">
          <a:xfrm>
            <a:off x="2635250" y="2959100"/>
            <a:ext cx="43386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540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講解本週作業</a:t>
            </a:r>
            <a:endParaRPr lang="en-US" altLang="en-US" sz="540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52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588963"/>
            <a:ext cx="2803525" cy="183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4440238"/>
            <a:ext cx="1654175" cy="198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62475"/>
            <a:ext cx="1647825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4350"/>
            <a:ext cx="2554288" cy="19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58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EFE12C6-94BD-4D05-93B3-DA85B105F60B}" type="slidenum">
              <a:rPr lang="zh-TW" altLang="en-US" sz="1200" smtClean="0">
                <a:solidFill>
                  <a:schemeClr val="tx1"/>
                </a:solidFill>
                <a:latin typeface="Arial" charset="0"/>
                <a:ea typeface="新細明體" pitchFamily="18" charset="-12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en-US" altLang="zh-TW" sz="120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0087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476672"/>
            <a:ext cx="7281073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607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7064142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668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3229"/>
            <a:ext cx="6912085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573016"/>
            <a:ext cx="6785348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3632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147248" cy="792088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標楷體" pitchFamily="65" charset="-120"/>
                <a:ea typeface="標楷體" pitchFamily="65" charset="-120"/>
              </a:rPr>
              <a:t>人潮</a:t>
            </a:r>
            <a:endParaRPr lang="en-US" sz="54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4" name="內容版面配置區 3" descr="人潮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6337" y="1052736"/>
            <a:ext cx="8324135" cy="5544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媽祖繞境報馬仔</a:t>
            </a:r>
            <a:endParaRPr lang="en-US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4" name="內容版面配置區 3" descr="媽祖繞進傳令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052736"/>
            <a:ext cx="8317533" cy="554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媽祖進廟前三進三出</a:t>
            </a:r>
            <a:endParaRPr lang="en-US" dirty="0"/>
          </a:p>
        </p:txBody>
      </p:sp>
      <p:pic>
        <p:nvPicPr>
          <p:cNvPr id="4" name="內容版面配置區 3" descr="媽祖入廟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340768"/>
            <a:ext cx="8058607" cy="536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降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雪</a:t>
            </a:r>
            <a:r>
              <a:rPr lang="en-US" altLang="zh-TW" dirty="0" smtClean="0"/>
              <a:t>/</a:t>
            </a:r>
            <a:r>
              <a:rPr lang="zh-TW" altLang="en-US" dirty="0" smtClean="0">
                <a:latin typeface="DFKaiShuW5-B5" panose="03000509000000000000" pitchFamily="65" charset="-120"/>
                <a:ea typeface="DFKaiShuW5-B5" panose="03000509000000000000" pitchFamily="65" charset="-120"/>
              </a:rPr>
              <a:t>降雪</a:t>
            </a:r>
            <a:endParaRPr lang="en-US" dirty="0">
              <a:latin typeface="DFKaiShuW5-B5" panose="03000509000000000000" pitchFamily="65" charset="-120"/>
              <a:ea typeface="DFKaiShuW5-B5" panose="03000509000000000000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215" y="2219300"/>
            <a:ext cx="5783569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08495"/>
            <a:ext cx="5370735" cy="211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343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-243408"/>
            <a:ext cx="9144000" cy="1143000"/>
          </a:xfrm>
        </p:spPr>
        <p:txBody>
          <a:bodyPr>
            <a:normAutofit/>
          </a:bodyPr>
          <a:lstStyle/>
          <a:p>
            <a:r>
              <a:rPr lang="zh-TW" altLang="en-US" sz="5400" b="1" u="sng" dirty="0" smtClean="0">
                <a:latin typeface="Times New Roman" pitchFamily="18" charset="0"/>
                <a:ea typeface="華康標宋W4注音字" pitchFamily="18" charset="-120"/>
                <a:cs typeface="Times New Roman" pitchFamily="18" charset="0"/>
              </a:rPr>
              <a:t>降</a:t>
            </a:r>
            <a:r>
              <a:rPr lang="en-US" altLang="zh-TW" u="sng" dirty="0" smtClean="0">
                <a:latin typeface="Times New Roman" pitchFamily="18" charset="0"/>
                <a:ea typeface="華康標宋W4注音字" pitchFamily="18" charset="-120"/>
                <a:cs typeface="Times New Roman" pitchFamily="18" charset="0"/>
              </a:rPr>
              <a:t>(</a:t>
            </a:r>
            <a:r>
              <a:rPr lang="en-US" altLang="zh-TW" u="sng" dirty="0" smtClean="0">
                <a:latin typeface="Times New Roman" pitchFamily="18" charset="0"/>
                <a:ea typeface="華康標宋W4注音字" pitchFamily="18" charset="-120"/>
                <a:cs typeface="Times New Roman" pitchFamily="18" charset="0"/>
                <a:sym typeface="Symbol"/>
              </a:rPr>
              <a:t>drop)</a:t>
            </a:r>
            <a:endParaRPr lang="en-US" sz="5400" b="1" u="sng" dirty="0">
              <a:latin typeface="Times New Roman" pitchFamily="18" charset="0"/>
              <a:ea typeface="華康標宋W4注音字" pitchFamily="18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0" y="864096"/>
            <a:ext cx="4392488" cy="5949280"/>
          </a:xfrm>
          <a:ln w="381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4400" dirty="0" smtClean="0"/>
              <a:t> 你可以</a:t>
            </a:r>
            <a:r>
              <a:rPr lang="zh-TW" altLang="en-US" sz="4400" u="sng" dirty="0" smtClean="0">
                <a:solidFill>
                  <a:srgbClr val="FF0000"/>
                </a:solidFill>
              </a:rPr>
              <a:t>降低</a:t>
            </a:r>
            <a:r>
              <a:rPr lang="zh-TW" altLang="en-US" sz="4400" dirty="0" smtClean="0"/>
              <a:t>電視</a:t>
            </a:r>
            <a:endParaRPr lang="en-US" altLang="zh-TW" sz="4400" dirty="0" smtClean="0"/>
          </a:p>
          <a:p>
            <a:pPr>
              <a:buNone/>
            </a:pPr>
            <a:r>
              <a:rPr lang="zh-TW" altLang="en-US" sz="4400" dirty="0" smtClean="0"/>
              <a:t>的音量嗎</a:t>
            </a:r>
            <a:r>
              <a:rPr lang="en-US" altLang="zh-TW" sz="4400" dirty="0" smtClean="0"/>
              <a:t>?</a:t>
            </a:r>
            <a:r>
              <a:rPr lang="zh-TW" altLang="en-US" sz="4400" dirty="0" smtClean="0"/>
              <a:t>電視的</a:t>
            </a:r>
            <a:endParaRPr lang="en-US" altLang="zh-TW" sz="4400" dirty="0" smtClean="0"/>
          </a:p>
          <a:p>
            <a:pPr>
              <a:buNone/>
            </a:pPr>
            <a:r>
              <a:rPr lang="zh-TW" altLang="en-US" sz="4400" dirty="0" smtClean="0"/>
              <a:t>聲音太大聲， 我</a:t>
            </a:r>
            <a:endParaRPr lang="en-US" altLang="zh-TW" sz="4400" dirty="0" smtClean="0"/>
          </a:p>
          <a:p>
            <a:pPr>
              <a:buNone/>
            </a:pPr>
            <a:r>
              <a:rPr lang="zh-TW" altLang="en-US" sz="4400" dirty="0" smtClean="0"/>
              <a:t>沒辦法專心看書。</a:t>
            </a:r>
            <a:endParaRPr lang="en-US" altLang="zh-TW" sz="4400" dirty="0" smtClean="0"/>
          </a:p>
          <a:p>
            <a:endParaRPr lang="en-US" sz="6000" dirty="0"/>
          </a:p>
        </p:txBody>
      </p:sp>
      <p:sp>
        <p:nvSpPr>
          <p:cNvPr id="17410" name="AutoShape 2" descr="https://encrypted-tbn3.gstatic.com/images?q=tbn:ANd9GcT1kXHmBixTVw0FBre6aKO0RlmQQzOCPcRF_G4uJu6emBLhJQl6sw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內容版面配置區 2"/>
          <p:cNvSpPr txBox="1">
            <a:spLocks/>
          </p:cNvSpPr>
          <p:nvPr/>
        </p:nvSpPr>
        <p:spPr>
          <a:xfrm>
            <a:off x="72008" y="881336"/>
            <a:ext cx="4355976" cy="5932040"/>
          </a:xfrm>
          <a:prstGeom prst="rect">
            <a:avLst/>
          </a:prstGeom>
          <a:ln w="38100">
            <a:solidFill>
              <a:srgbClr val="92D05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因為</a:t>
            </a:r>
            <a:r>
              <a:rPr lang="zh-TW" altLang="en-US" sz="4400" dirty="0" smtClean="0"/>
              <a:t>全球氣候變</a:t>
            </a:r>
            <a:endParaRPr lang="en-US" altLang="zh-TW" sz="4400" dirty="0" smtClean="0"/>
          </a:p>
          <a:p>
            <a:pPr marL="342900" lvl="0" indent="-342900">
              <a:spcBef>
                <a:spcPct val="20000"/>
              </a:spcBef>
            </a:pPr>
            <a:r>
              <a:rPr lang="zh-TW" altLang="en-US" sz="4400" dirty="0" smtClean="0"/>
              <a:t>化的</a:t>
            </a:r>
            <a:r>
              <a:rPr lang="zh-TW" altLang="en-US" sz="4400" b="1" dirty="0" smtClean="0">
                <a:latin typeface="王漢宗中明體注音" pitchFamily="82" charset="-120"/>
                <a:ea typeface="王漢宗中明體注音" pitchFamily="82" charset="-120"/>
              </a:rPr>
              <a:t>關係</a:t>
            </a:r>
            <a:r>
              <a:rPr lang="zh-TW" altLang="en-US" sz="4400" dirty="0" smtClean="0"/>
              <a:t>，加</a:t>
            </a:r>
            <a:endParaRPr lang="en-US" altLang="zh-TW" sz="4400" dirty="0" smtClean="0"/>
          </a:p>
          <a:p>
            <a:pPr marL="342900" lvl="0" indent="-342900">
              <a:spcBef>
                <a:spcPct val="20000"/>
              </a:spcBef>
            </a:pPr>
            <a:r>
              <a:rPr lang="zh-TW" altLang="en-US" sz="4400" dirty="0" smtClean="0"/>
              <a:t>州這幾年的</a:t>
            </a:r>
            <a:r>
              <a:rPr lang="zh-TW" altLang="en-US" sz="4400" u="sng" dirty="0" smtClean="0">
                <a:solidFill>
                  <a:srgbClr val="FF0000"/>
                </a:solidFill>
              </a:rPr>
              <a:t>降雨</a:t>
            </a:r>
            <a:endParaRPr lang="en-US" altLang="zh-TW" sz="4400" u="sng" dirty="0" smtClean="0">
              <a:solidFill>
                <a:srgbClr val="FF0000"/>
              </a:solidFill>
            </a:endParaRPr>
          </a:p>
          <a:p>
            <a:pPr marL="342900" lvl="0" indent="-342900">
              <a:spcBef>
                <a:spcPct val="20000"/>
              </a:spcBef>
            </a:pPr>
            <a:r>
              <a:rPr lang="zh-TW" altLang="en-US" sz="4400" u="sng" dirty="0" smtClean="0">
                <a:solidFill>
                  <a:srgbClr val="FF0000"/>
                </a:solidFill>
              </a:rPr>
              <a:t>量</a:t>
            </a:r>
            <a:r>
              <a:rPr lang="zh-TW" altLang="en-US" sz="4400" dirty="0" smtClean="0"/>
              <a:t>少了很多，也</a:t>
            </a:r>
            <a:endParaRPr lang="en-US" altLang="zh-TW" sz="4400" dirty="0" smtClean="0"/>
          </a:p>
          <a:p>
            <a:pPr marL="342900" lvl="0" indent="-342900">
              <a:spcBef>
                <a:spcPct val="20000"/>
              </a:spcBef>
            </a:pPr>
            <a:r>
              <a:rPr lang="zh-TW" altLang="en-US" sz="4400" dirty="0" smtClean="0"/>
              <a:t>因此加州現在有</a:t>
            </a:r>
            <a:endParaRPr lang="en-US" altLang="zh-TW" sz="4400" dirty="0" smtClean="0"/>
          </a:p>
          <a:p>
            <a:pPr marL="342900" lvl="0" indent="-342900">
              <a:spcBef>
                <a:spcPct val="20000"/>
              </a:spcBef>
            </a:pPr>
            <a:r>
              <a:rPr lang="zh-TW" altLang="en-US" sz="4400" b="1" dirty="0" smtClean="0">
                <a:latin typeface="王漢宗中明體注音" pitchFamily="82" charset="-120"/>
                <a:ea typeface="王漢宗中明體注音" pitchFamily="82" charset="-120"/>
              </a:rPr>
              <a:t>嚴重</a:t>
            </a:r>
            <a:r>
              <a:rPr lang="zh-TW" altLang="en-US" sz="4400" dirty="0" smtClean="0"/>
              <a:t>的</a:t>
            </a:r>
            <a:r>
              <a:rPr lang="zh-TW" altLang="en-US" sz="4400" b="1" dirty="0" smtClean="0">
                <a:latin typeface="王漢宗中明體注音" pitchFamily="82" charset="-120"/>
                <a:ea typeface="王漢宗中明體注音" pitchFamily="82" charset="-120"/>
              </a:rPr>
              <a:t>乾旱</a:t>
            </a:r>
            <a:r>
              <a:rPr lang="zh-TW" altLang="en-US" sz="4400" dirty="0" smtClean="0"/>
              <a:t> </a:t>
            </a:r>
            <a:endParaRPr lang="en-US" altLang="zh-TW" sz="4400" dirty="0" smtClean="0"/>
          </a:p>
          <a:p>
            <a:pPr marL="342900" lvl="0" indent="-342900">
              <a:spcBef>
                <a:spcPct val="20000"/>
              </a:spcBef>
            </a:pPr>
            <a:r>
              <a:rPr lang="en-US" altLang="zh-TW" sz="3600" dirty="0" smtClean="0">
                <a:latin typeface="Times New Roman" pitchFamily="18" charset="0"/>
                <a:cs typeface="Times New Roman" pitchFamily="18" charset="0"/>
              </a:rPr>
              <a:t>(drought)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TW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圖片 8" descr="聲音太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17938" y="4221352"/>
            <a:ext cx="3570486" cy="23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731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降雨量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7964523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2845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降雪量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8934870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9189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9168</TotalTime>
  <Words>312</Words>
  <Application>Microsoft Office PowerPoint</Application>
  <PresentationFormat>On-screen Show (4:3)</PresentationFormat>
  <Paragraphs>40</Paragraphs>
  <Slides>25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佈景主題</vt:lpstr>
      <vt:lpstr>媽祖-雲林北港朝天宮</vt:lpstr>
      <vt:lpstr>朝天宮廟前盛況</vt:lpstr>
      <vt:lpstr>人潮</vt:lpstr>
      <vt:lpstr>媽祖繞境報馬仔</vt:lpstr>
      <vt:lpstr>媽祖進廟前三進三出</vt:lpstr>
      <vt:lpstr>降雪/降雪</vt:lpstr>
      <vt:lpstr>降(drop)</vt:lpstr>
      <vt:lpstr>降雨量</vt:lpstr>
      <vt:lpstr>降雪量</vt:lpstr>
      <vt:lpstr>巨浪/巨浪</vt:lpstr>
      <vt:lpstr>        巨大 的(huge)</vt:lpstr>
      <vt:lpstr>滑坡/滑坡</vt:lpstr>
      <vt:lpstr>滑( to slip/ slippery) </vt:lpstr>
      <vt:lpstr>滑板</vt:lpstr>
      <vt:lpstr>關閉/關閉</vt:lpstr>
      <vt:lpstr>閉 (close)</vt:lpstr>
      <vt:lpstr>氣象局/氣象局</vt:lpstr>
      <vt:lpstr>局(a bureau)</vt:lpstr>
      <vt:lpstr>郵局/郵局</vt:lpstr>
      <vt:lpstr>藥局/藥局</vt:lpstr>
      <vt:lpstr>警察局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164</cp:revision>
  <dcterms:created xsi:type="dcterms:W3CDTF">2015-05-08T03:13:01Z</dcterms:created>
  <dcterms:modified xsi:type="dcterms:W3CDTF">2016-06-29T19:08:29Z</dcterms:modified>
</cp:coreProperties>
</file>